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1" r:id="rId7"/>
    <p:sldId id="268" r:id="rId8"/>
    <p:sldId id="269" r:id="rId9"/>
    <p:sldId id="267" r:id="rId10"/>
    <p:sldId id="265" r:id="rId11"/>
    <p:sldId id="263" r:id="rId12"/>
    <p:sldId id="26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FF8A"/>
    <a:srgbClr val="0066CC"/>
    <a:srgbClr val="C0A1D3"/>
    <a:srgbClr val="6997AF"/>
    <a:srgbClr val="A3CDEF"/>
    <a:srgbClr val="FFFFFF"/>
    <a:srgbClr val="D7E9F8"/>
    <a:srgbClr val="8A32E9"/>
    <a:srgbClr val="A2D2FF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13.jfif>
</file>

<file path=ppt/media/image14.jfif>
</file>

<file path=ppt/media/image15.jfif>
</file>

<file path=ppt/media/image16.jfif>
</file>

<file path=ppt/media/image17.pn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jfif>
</file>

<file path=ppt/media/image34.jfif>
</file>

<file path=ppt/media/image4.png>
</file>

<file path=ppt/media/image5.jfif>
</file>

<file path=ppt/media/image6.jf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B3B22-4E5D-46B4-9535-9C645104D5C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FC667-852D-4475-982F-B4C4CA444D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44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9FC667-852D-4475-982F-B4C4CA444DA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718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3363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5394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9974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81080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2796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741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5348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812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125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333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3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928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376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199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5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62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315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95959-7592-44FA-B3F0-FBA7E9C83B0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CF032-F7A0-4D50-BEB7-94B850AC11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195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fif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f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fif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12142" y="2059708"/>
            <a:ext cx="9867057" cy="1782764"/>
          </a:xfrm>
          <a:noFill/>
          <a:ln w="15875" cap="rnd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ru-RU" cap="none" dirty="0">
                <a:ln/>
                <a:solidFill>
                  <a:schemeClr val="accent4"/>
                </a:solidFill>
                <a:effectLst/>
              </a:rPr>
              <a:t>Исследование причин возникновения и анализ помех работе PLC-модемов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62"/>
            <a:ext cx="1846459" cy="1514474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178CA76-98A4-4BAC-41F8-6C1709AE6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8246" y1="39298" x2="17193" y2="59298"/>
                        <a14:foregroundMark x1="41404" y1="40351" x2="41404" y2="59649"/>
                        <a14:foregroundMark x1="67018" y1="41053" x2="64211" y2="61404"/>
                        <a14:foregroundMark x1="49825" y1="3509" x2="50175" y2="10526"/>
                        <a14:foregroundMark x1="2456" y1="50175" x2="11930" y2="49825"/>
                        <a14:foregroundMark x1="96842" y1="50175" x2="88070" y2="49474"/>
                        <a14:foregroundMark x1="50175" y1="97193" x2="50175" y2="87018"/>
                        <a14:foregroundMark x1="82456" y1="40000" x2="83158" y2="477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000" y="4715507"/>
            <a:ext cx="1582256" cy="158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954215" y="4715507"/>
            <a:ext cx="7433382" cy="1655762"/>
          </a:xfrm>
        </p:spPr>
        <p:txBody>
          <a:bodyPr>
            <a:normAutofit/>
          </a:bodyPr>
          <a:lstStyle/>
          <a:p>
            <a:pPr algn="r"/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Докладчик: Шидловский Никита Сергеевич, </a:t>
            </a:r>
            <a:b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</a:br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студент </a:t>
            </a:r>
            <a:r>
              <a:rPr lang="ru-RU" sz="1800" b="1" kern="10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" panose="020F0502020204030204" pitchFamily="34" charset="0"/>
                <a:cs typeface="Times New Roman" panose="02020603050405020304" pitchFamily="18" charset="0"/>
              </a:rPr>
              <a:t>каф. 402 </a:t>
            </a:r>
          </a:p>
          <a:p>
            <a:pPr algn="r"/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Научный руководитель: </a:t>
            </a:r>
            <a:r>
              <a:rPr lang="ru-RU" sz="1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Золотенкова</a:t>
            </a:r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 Мария Константиновна, ассистент каф. 704</a:t>
            </a:r>
          </a:p>
          <a:p>
            <a:pPr algn="l"/>
            <a:endParaRPr lang="ru-RU" dirty="0"/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02328" y="18762"/>
            <a:ext cx="10967694" cy="1892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Федеральное государственное бюджетное образовательное </a:t>
            </a:r>
            <a:b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</a:br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учреждение высшего образования </a:t>
            </a:r>
            <a:b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</a:br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«Московский авиационный институт</a:t>
            </a:r>
            <a:r>
              <a:rPr lang="en-US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 </a:t>
            </a:r>
            <a:r>
              <a:rPr lang="ru-RU" sz="1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cs typeface="Times New Roman" panose="02020603050405020304" pitchFamily="18" charset="0"/>
              </a:rPr>
              <a:t>(национальный исследовательский университет)»</a:t>
            </a:r>
          </a:p>
          <a:p>
            <a:endParaRPr lang="ru-RU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1985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304" y="0"/>
            <a:ext cx="43107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</a:rPr>
              <a:t>Рекомендации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48291517-9889-F482-14F3-ED65F60DC7AD}"/>
              </a:ext>
            </a:extLst>
          </p:cNvPr>
          <p:cNvSpPr/>
          <p:nvPr/>
        </p:nvSpPr>
        <p:spPr>
          <a:xfrm>
            <a:off x="7538425" y="396651"/>
            <a:ext cx="4310795" cy="2751794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9E512F-304C-4818-F71E-BC7F26543C5F}"/>
              </a:ext>
            </a:extLst>
          </p:cNvPr>
          <p:cNvSpPr txBox="1"/>
          <p:nvPr/>
        </p:nvSpPr>
        <p:spPr>
          <a:xfrm>
            <a:off x="525772" y="1566396"/>
            <a:ext cx="5880222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ru-RU" sz="2400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Подключать шумящие приборы в сеть электропитания через сетевые фильтры.</a:t>
            </a:r>
            <a:endParaRPr lang="ru-RU" sz="20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D93D11-6772-DBAB-00FC-5A9F058F47C1}"/>
              </a:ext>
            </a:extLst>
          </p:cNvPr>
          <p:cNvSpPr txBox="1"/>
          <p:nvPr/>
        </p:nvSpPr>
        <p:spPr>
          <a:xfrm>
            <a:off x="525772" y="3625235"/>
            <a:ext cx="5474977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ru-RU" sz="2400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Для передачи сигналов по сетям электропитания не использовать диапазоны частот ниже 52 кГц.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AFF4722A-628C-B5BC-6733-0C7532BEE078}"/>
              </a:ext>
            </a:extLst>
          </p:cNvPr>
          <p:cNvSpPr/>
          <p:nvPr/>
        </p:nvSpPr>
        <p:spPr>
          <a:xfrm>
            <a:off x="7538425" y="3709555"/>
            <a:ext cx="4310796" cy="2751794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97A2AD-0AC6-8A47-AAE4-04A0DC124FC5}"/>
              </a:ext>
            </a:extLst>
          </p:cNvPr>
          <p:cNvSpPr txBox="1"/>
          <p:nvPr/>
        </p:nvSpPr>
        <p:spPr>
          <a:xfrm>
            <a:off x="11678194" y="6488668"/>
            <a:ext cx="598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65773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8457" y="6497944"/>
            <a:ext cx="408467" cy="4938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576" y="240145"/>
            <a:ext cx="34644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lt"/>
              </a:rPr>
              <a:t>Результаты</a:t>
            </a:r>
          </a:p>
        </p:txBody>
      </p:sp>
      <p:sp>
        <p:nvSpPr>
          <p:cNvPr id="5" name="Овал 4"/>
          <p:cNvSpPr/>
          <p:nvPr/>
        </p:nvSpPr>
        <p:spPr>
          <a:xfrm>
            <a:off x="1173018" y="3454400"/>
            <a:ext cx="304800" cy="286327"/>
          </a:xfrm>
          <a:prstGeom prst="ellipse">
            <a:avLst/>
          </a:prstGeom>
          <a:solidFill>
            <a:srgbClr val="FFC000"/>
          </a:solidFill>
          <a:ln w="69850">
            <a:solidFill>
              <a:srgbClr val="29FF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5569527" y="3888509"/>
            <a:ext cx="304800" cy="286327"/>
          </a:xfrm>
          <a:prstGeom prst="ellipse">
            <a:avLst/>
          </a:prstGeom>
          <a:solidFill>
            <a:srgbClr val="FFC000"/>
          </a:solidFill>
          <a:ln w="69850">
            <a:solidFill>
              <a:srgbClr val="29FF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10293672" y="3795384"/>
            <a:ext cx="304800" cy="286327"/>
          </a:xfrm>
          <a:prstGeom prst="ellipse">
            <a:avLst/>
          </a:prstGeom>
          <a:solidFill>
            <a:srgbClr val="FFC000"/>
          </a:solidFill>
          <a:ln w="69850">
            <a:solidFill>
              <a:srgbClr val="29FF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630407" y="2251917"/>
            <a:ext cx="33202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/>
              <a:t>Исследованы источники </a:t>
            </a:r>
            <a:br>
              <a:rPr lang="ru-RU" sz="2000" b="1" dirty="0"/>
            </a:br>
            <a:r>
              <a:rPr lang="ru-RU" sz="2000" b="1" dirty="0"/>
              <a:t>и типы помех в сетях</a:t>
            </a:r>
            <a:br>
              <a:rPr lang="ru-RU" sz="2000" b="1" dirty="0"/>
            </a:br>
            <a:r>
              <a:rPr lang="ru-RU" sz="2000" b="1" dirty="0"/>
              <a:t>электропитания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76652" y="4476105"/>
            <a:ext cx="36562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/>
              <a:t>Построены спектральные</a:t>
            </a:r>
            <a:br>
              <a:rPr lang="ru-RU" sz="2000" b="1" dirty="0"/>
            </a:br>
            <a:r>
              <a:rPr lang="ru-RU" sz="2000" b="1" dirty="0"/>
              <a:t>характеристики различных</a:t>
            </a:r>
            <a:br>
              <a:rPr lang="ru-RU" sz="2000" b="1" dirty="0"/>
            </a:br>
            <a:r>
              <a:rPr lang="ru-RU" sz="2000" b="1" dirty="0"/>
              <a:t>источников помех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31098" y="2390554"/>
            <a:ext cx="26387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/>
              <a:t>Предложены меры,</a:t>
            </a:r>
            <a:br>
              <a:rPr lang="ru-RU" sz="2000" b="1" dirty="0"/>
            </a:br>
            <a:r>
              <a:rPr lang="ru-RU" sz="2000" b="1" dirty="0"/>
              <a:t>направленные на</a:t>
            </a:r>
            <a:br>
              <a:rPr lang="ru-RU" sz="2000" b="1" dirty="0"/>
            </a:br>
            <a:r>
              <a:rPr lang="ru-RU" sz="2000" b="1" dirty="0"/>
              <a:t>улучшение работы</a:t>
            </a:r>
            <a:br>
              <a:rPr lang="ru-RU" sz="2000" b="1" dirty="0"/>
            </a:br>
            <a:r>
              <a:rPr lang="en-US" sz="2000" b="1" dirty="0"/>
              <a:t>PLC</a:t>
            </a:r>
            <a:r>
              <a:rPr lang="ru-RU" sz="2000" b="1" dirty="0"/>
              <a:t>-модема</a:t>
            </a:r>
          </a:p>
        </p:txBody>
      </p:sp>
    </p:spTree>
    <p:extLst>
      <p:ext uri="{BB962C8B-B14F-4D97-AF65-F5344CB8AC3E}">
        <p14:creationId xmlns:p14="http://schemas.microsoft.com/office/powerpoint/2010/main" val="16111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9000" b="-4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A106E2-0860-D4D1-A386-128012CFCECE}"/>
              </a:ext>
            </a:extLst>
          </p:cNvPr>
          <p:cNvSpPr txBox="1"/>
          <p:nvPr/>
        </p:nvSpPr>
        <p:spPr>
          <a:xfrm>
            <a:off x="2272144" y="337420"/>
            <a:ext cx="7971445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altLang="ru-RU" sz="3600" b="1" dirty="0">
                <a:ln/>
                <a:solidFill>
                  <a:schemeClr val="accent4"/>
                </a:solidFill>
                <a:latin typeface="+mj-lt"/>
                <a:cs typeface="Arial" panose="020B0604020202020204" pitchFamily="34" charset="0"/>
              </a:rPr>
              <a:t>СПАСИБО ЗА ВНИМАНИЕ!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03200" y="1403927"/>
            <a:ext cx="5948217" cy="3445164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326910" y="3043544"/>
            <a:ext cx="5735781" cy="3445164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A4AF0D-18D9-40A0-3BAB-C23F80CDFF39}"/>
              </a:ext>
            </a:extLst>
          </p:cNvPr>
          <p:cNvSpPr txBox="1"/>
          <p:nvPr/>
        </p:nvSpPr>
        <p:spPr>
          <a:xfrm>
            <a:off x="11764483" y="6488668"/>
            <a:ext cx="435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43645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BAC6"/>
            </a:gs>
            <a:gs pos="35000">
              <a:schemeClr val="accent3">
                <a:lumMod val="0"/>
                <a:lumOff val="100000"/>
              </a:schemeClr>
            </a:gs>
            <a:gs pos="100000">
              <a:srgbClr val="A2D2FF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75490" y="157019"/>
            <a:ext cx="11813310" cy="96981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PLC-</a:t>
            </a:r>
            <a:r>
              <a:rPr lang="ru-RU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технология передачи данных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271491" y="1209964"/>
            <a:ext cx="5717309" cy="2789381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75489" y="1209964"/>
            <a:ext cx="5994401" cy="2789381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Современные промышленные предприятия нуждаются в надёжной передаче данных </a:t>
            </a:r>
            <a:b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 телеметрии.</a:t>
            </a:r>
          </a:p>
          <a:p>
            <a:pPr algn="just"/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Использование технологии PLC (</a:t>
            </a:r>
            <a:r>
              <a:rPr lang="ru-RU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</a:t>
            </a:r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ru-RU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</a:t>
            </a:r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ru-RU" sz="20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Communication</a:t>
            </a:r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позволяет передавать данные </a:t>
            </a:r>
            <a:b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по уже существующим силовым кабелям.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75490" y="4073238"/>
            <a:ext cx="11813310" cy="264159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E88FC-AE45-3C4C-D8A5-B4E0F4DFA352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56271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/>
          <p:cNvCxnSpPr/>
          <p:nvPr/>
        </p:nvCxnSpPr>
        <p:spPr>
          <a:xfrm flipV="1">
            <a:off x="3835499" y="0"/>
            <a:ext cx="4440283" cy="6858000"/>
          </a:xfrm>
          <a:prstGeom prst="line">
            <a:avLst/>
          </a:prstGeom>
          <a:ln w="69850">
            <a:solidFill>
              <a:srgbClr val="A2D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Прямоугольник 6"/>
          <p:cNvSpPr/>
          <p:nvPr/>
        </p:nvSpPr>
        <p:spPr>
          <a:xfrm rot="1976612">
            <a:off x="6265861" y="-105828"/>
            <a:ext cx="1690642" cy="70128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Равнобедренный треугольник 8"/>
          <p:cNvSpPr/>
          <p:nvPr/>
        </p:nvSpPr>
        <p:spPr>
          <a:xfrm>
            <a:off x="3871079" y="5273963"/>
            <a:ext cx="2171969" cy="1584037"/>
          </a:xfrm>
          <a:prstGeom prst="triangle">
            <a:avLst>
              <a:gd name="adj" fmla="val 4703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Равнобедренный треугольник 11"/>
          <p:cNvSpPr/>
          <p:nvPr/>
        </p:nvSpPr>
        <p:spPr>
          <a:xfrm rot="10800000">
            <a:off x="8275782" y="-1715"/>
            <a:ext cx="2171969" cy="1584037"/>
          </a:xfrm>
          <a:prstGeom prst="triangle">
            <a:avLst>
              <a:gd name="adj" fmla="val 4703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8734424" y="-1716"/>
            <a:ext cx="3457575" cy="68597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5915025" y="4067174"/>
            <a:ext cx="3676064" cy="279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6960404" y="2105024"/>
            <a:ext cx="3548040" cy="279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256947" y="61641"/>
            <a:ext cx="7523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</a:rPr>
              <a:t>Проблемы передачи данных по сети электропитания</a:t>
            </a:r>
          </a:p>
        </p:txBody>
      </p:sp>
      <p:sp>
        <p:nvSpPr>
          <p:cNvPr id="17" name="Овал 16"/>
          <p:cNvSpPr/>
          <p:nvPr/>
        </p:nvSpPr>
        <p:spPr>
          <a:xfrm>
            <a:off x="5924224" y="1827574"/>
            <a:ext cx="1285875" cy="12857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4888044" y="3500436"/>
            <a:ext cx="1285875" cy="12857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3835499" y="5173298"/>
            <a:ext cx="1285875" cy="12857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466" y="5273963"/>
            <a:ext cx="1070953" cy="1070953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950574" y="5578606"/>
            <a:ext cx="1345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spc="50" dirty="0">
                <a:ln w="0"/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Помехи</a:t>
            </a:r>
            <a:endParaRPr lang="ru-RU" sz="2000" b="1" spc="50" dirty="0">
              <a:ln w="0"/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41039" y="3890849"/>
            <a:ext cx="39539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Нелинейные искажения</a:t>
            </a:r>
            <a:endParaRPr lang="ru-RU" sz="20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162" y="3629443"/>
            <a:ext cx="984478" cy="98447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50894" y="2237299"/>
            <a:ext cx="3586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Линейные искажения</a:t>
            </a:r>
            <a:endParaRPr lang="ru-RU" sz="20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3919" y="1999989"/>
            <a:ext cx="876950" cy="87695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440924" y="2332346"/>
            <a:ext cx="4823787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Изменение соотношений между амплитудами и фазами спектральных компонент</a:t>
            </a:r>
            <a:endParaRPr lang="ru-RU" sz="16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5973463" y="3805238"/>
            <a:ext cx="3548040" cy="279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5437710" y="5632902"/>
            <a:ext cx="267272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ru-RU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Различные шумы</a:t>
            </a:r>
            <a:endParaRPr lang="ru-RU" sz="16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293259" y="3958636"/>
            <a:ext cx="528393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ru-RU" b="1" spc="50" dirty="0">
                <a:ln w="0">
                  <a:noFill/>
                </a:ln>
                <a:solidFill>
                  <a:schemeClr val="bg2"/>
                </a:solidFill>
                <a:effectLst>
                  <a:glow rad="63500">
                    <a:schemeClr val="tx1"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Появление новых гармоник в спектре</a:t>
            </a:r>
            <a:endParaRPr lang="ru-RU" sz="1600" b="1" spc="50" dirty="0">
              <a:ln w="0">
                <a:noFill/>
              </a:ln>
              <a:solidFill>
                <a:schemeClr val="bg2"/>
              </a:solidFill>
              <a:effectLst>
                <a:glow rad="63500">
                  <a:schemeClr val="tx1"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0347" y="5426046"/>
            <a:ext cx="522221" cy="5222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34981A-A7F8-6B14-3658-117EABB58611}"/>
              </a:ext>
            </a:extLst>
          </p:cNvPr>
          <p:cNvSpPr txBox="1"/>
          <p:nvPr/>
        </p:nvSpPr>
        <p:spPr>
          <a:xfrm>
            <a:off x="11854334" y="6488669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36231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 rot="5400000" flipH="1">
            <a:off x="6317612" y="5070023"/>
            <a:ext cx="45719" cy="4889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 rot="5400000" flipH="1">
            <a:off x="5763078" y="3577072"/>
            <a:ext cx="45719" cy="4697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 rot="5400000" flipH="1">
            <a:off x="6317614" y="2055586"/>
            <a:ext cx="45719" cy="4889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2335129" y="329495"/>
            <a:ext cx="7523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</a:rPr>
              <a:t>Задачи исследования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6032174" y="1773382"/>
            <a:ext cx="63824" cy="426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5874947" y="2107638"/>
            <a:ext cx="378277" cy="384853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6997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874947" y="3615680"/>
            <a:ext cx="378277" cy="384853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6997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5874947" y="5122076"/>
            <a:ext cx="378277" cy="384853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6997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6896586" y="2107638"/>
            <a:ext cx="5148860" cy="64633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b="1" dirty="0">
                <a:ln/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Исследовать источники и типы помех в сети электропитания</a:t>
            </a:r>
            <a:endParaRPr lang="ru-RU" b="1" dirty="0">
              <a:ln/>
              <a:solidFill>
                <a:schemeClr val="accent3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82726" y="3615680"/>
            <a:ext cx="5148860" cy="64633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r"/>
            <a:r>
              <a:rPr lang="ru-RU" b="1" dirty="0">
                <a:ln/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Определить спектральные характеристики источников помех</a:t>
            </a:r>
            <a:endParaRPr lang="ru-RU" b="1" dirty="0">
              <a:ln/>
              <a:solidFill>
                <a:schemeClr val="accent3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6896586" y="5123823"/>
            <a:ext cx="5295414" cy="64633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b="1" dirty="0">
                <a:ln/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Предложить меры для улучшения работы </a:t>
            </a:r>
            <a:r>
              <a:rPr lang="en-US" b="1" dirty="0">
                <a:ln/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PLC-</a:t>
            </a:r>
            <a:r>
              <a:rPr lang="ru-RU" b="1" dirty="0">
                <a:ln/>
                <a:solidFill>
                  <a:schemeClr val="accent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модема на основе проведенного анализа </a:t>
            </a:r>
            <a:endParaRPr lang="ru-RU" b="1" dirty="0">
              <a:ln/>
              <a:solidFill>
                <a:schemeClr val="accent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F05DF6-A4ED-A1AB-FDDE-6BD7622588AE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80104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36520" y="99327"/>
            <a:ext cx="4110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Источники помех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57546" y="133823"/>
            <a:ext cx="3012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Типы шумов</a:t>
            </a: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6134100" y="1092993"/>
            <a:ext cx="9524" cy="5662614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>
            <a:off x="6496050" y="846355"/>
            <a:ext cx="5362575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/>
          <p:nvPr/>
        </p:nvCxnSpPr>
        <p:spPr>
          <a:xfrm>
            <a:off x="438150" y="846355"/>
            <a:ext cx="5362575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/>
          <p:cNvCxnSpPr/>
          <p:nvPr/>
        </p:nvCxnSpPr>
        <p:spPr>
          <a:xfrm>
            <a:off x="428625" y="3913405"/>
            <a:ext cx="53816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6486524" y="3924300"/>
            <a:ext cx="53816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>
            <a:off x="209550" y="1047750"/>
            <a:ext cx="0" cy="2600325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/>
          <p:nvPr/>
        </p:nvCxnSpPr>
        <p:spPr>
          <a:xfrm>
            <a:off x="2219325" y="1047749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/>
          <p:cNvCxnSpPr/>
          <p:nvPr/>
        </p:nvCxnSpPr>
        <p:spPr>
          <a:xfrm>
            <a:off x="4219575" y="1047749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>
            <a:off x="8048625" y="1047750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/>
          <p:cNvCxnSpPr/>
          <p:nvPr/>
        </p:nvCxnSpPr>
        <p:spPr>
          <a:xfrm>
            <a:off x="9409835" y="1047749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/>
          <p:cNvCxnSpPr/>
          <p:nvPr/>
        </p:nvCxnSpPr>
        <p:spPr>
          <a:xfrm>
            <a:off x="12058650" y="1047749"/>
            <a:ext cx="0" cy="2600325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/>
          <p:cNvCxnSpPr/>
          <p:nvPr/>
        </p:nvCxnSpPr>
        <p:spPr>
          <a:xfrm>
            <a:off x="209550" y="4105274"/>
            <a:ext cx="0" cy="2600325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/>
          <p:cNvCxnSpPr/>
          <p:nvPr/>
        </p:nvCxnSpPr>
        <p:spPr>
          <a:xfrm>
            <a:off x="3128962" y="4105274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9158286" y="4105274"/>
            <a:ext cx="0" cy="2600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/>
          <p:cNvCxnSpPr>
            <a:cxnSpLocks/>
          </p:cNvCxnSpPr>
          <p:nvPr/>
        </p:nvCxnSpPr>
        <p:spPr>
          <a:xfrm>
            <a:off x="12077698" y="4105274"/>
            <a:ext cx="0" cy="2389914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68940" y="880854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01.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273951" y="880854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02.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283725" y="880854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03.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188725" y="891748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01.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112679" y="891748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02.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694479" y="891748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03.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71321" y="3968332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04.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188351" y="3974264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05.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9217675" y="3968332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05.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203013" y="3968332"/>
            <a:ext cx="633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04.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486524" y="5734646"/>
            <a:ext cx="17087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Варисторы и защитные устройства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9664169" y="1498256"/>
            <a:ext cx="17087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Сварочные аппараты</a:t>
            </a: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Электродви</a:t>
            </a:r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-</a:t>
            </a: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гатели</a:t>
            </a:r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,</a:t>
            </a: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трансформаторы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409835" y="4453058"/>
            <a:ext cx="2215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Силовая </a:t>
            </a:r>
            <a:r>
              <a:rPr lang="ru-RU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полупро-водниковая</a:t>
            </a:r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техника</a:t>
            </a: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b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Частотные преобразователи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496050" y="4429997"/>
            <a:ext cx="26137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Электродвигатели, особенно с частотными преобразователями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329365" y="1750675"/>
            <a:ext cx="16843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Пускатели, диммеры, и другие нелинейные нагрузки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64837" y="2073964"/>
            <a:ext cx="170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Гармоники 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302396" y="1952714"/>
            <a:ext cx="1922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Узкополосный шум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38470" y="1817516"/>
            <a:ext cx="1591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Электро-магнитные помехи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566667" y="5085965"/>
            <a:ext cx="2621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Асинхронный импульсный шум 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349313" y="5085965"/>
            <a:ext cx="2502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Синхронный импульсный шум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86C0B5-2072-D981-A1C2-7E6E29A56C0D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830683-05F2-BD4F-E101-DBCE5CD35FD1}"/>
              </a:ext>
            </a:extLst>
          </p:cNvPr>
          <p:cNvSpPr txBox="1"/>
          <p:nvPr/>
        </p:nvSpPr>
        <p:spPr>
          <a:xfrm>
            <a:off x="8374194" y="2263303"/>
            <a:ext cx="7509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ИБП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925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304" y="0"/>
            <a:ext cx="39741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</a:rPr>
              <a:t>Эксперимент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98995" y="1880249"/>
            <a:ext cx="1873391" cy="646331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b="1" dirty="0">
                <a:ln/>
                <a:solidFill>
                  <a:schemeClr val="accent3"/>
                </a:solidFill>
              </a:rPr>
              <a:t>Узкополосный </a:t>
            </a:r>
            <a:r>
              <a:rPr lang="en-US" b="1" dirty="0">
                <a:ln/>
                <a:solidFill>
                  <a:schemeClr val="accent3"/>
                </a:solidFill>
              </a:rPr>
              <a:t>PLC-</a:t>
            </a:r>
            <a:r>
              <a:rPr lang="ru-RU" b="1" dirty="0">
                <a:ln/>
                <a:solidFill>
                  <a:schemeClr val="accent3"/>
                </a:solidFill>
              </a:rPr>
              <a:t>модем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762696" y="221602"/>
            <a:ext cx="1737231" cy="36933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b="1" dirty="0">
                <a:ln/>
                <a:solidFill>
                  <a:schemeClr val="accent3"/>
                </a:solidFill>
              </a:rPr>
              <a:t>Осциллограф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558473" y="805704"/>
            <a:ext cx="5070764" cy="2768994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8015324" y="106534"/>
            <a:ext cx="4017818" cy="3468164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8" name="Скругленная соединительная линия 27"/>
          <p:cNvCxnSpPr>
            <a:stCxn id="9" idx="2"/>
            <a:endCxn id="11" idx="1"/>
          </p:cNvCxnSpPr>
          <p:nvPr/>
        </p:nvCxnSpPr>
        <p:spPr>
          <a:xfrm rot="5400000" flipH="1" flipV="1">
            <a:off x="1728892" y="1697000"/>
            <a:ext cx="336379" cy="1322782"/>
          </a:xfrm>
          <a:prstGeom prst="curvedConnector4">
            <a:avLst>
              <a:gd name="adj1" fmla="val -67959"/>
              <a:gd name="adj2" fmla="val 85406"/>
            </a:avLst>
          </a:prstGeom>
          <a:ln w="222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кругленная соединительная линия 29"/>
          <p:cNvCxnSpPr>
            <a:stCxn id="10" idx="2"/>
          </p:cNvCxnSpPr>
          <p:nvPr/>
        </p:nvCxnSpPr>
        <p:spPr>
          <a:xfrm rot="16200000" flipH="1">
            <a:off x="7264842" y="-42596"/>
            <a:ext cx="116952" cy="1384012"/>
          </a:xfrm>
          <a:prstGeom prst="curvedConnector2">
            <a:avLst/>
          </a:prstGeom>
          <a:ln w="222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A98031AC-102D-3261-BBC0-027BB5E870B9}"/>
              </a:ext>
            </a:extLst>
          </p:cNvPr>
          <p:cNvSpPr/>
          <p:nvPr/>
        </p:nvSpPr>
        <p:spPr>
          <a:xfrm>
            <a:off x="3743621" y="4260501"/>
            <a:ext cx="7771232" cy="1791795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Скругленный прямоугольник 8">
            <a:extLst>
              <a:ext uri="{FF2B5EF4-FFF2-40B4-BE49-F238E27FC236}">
                <a16:creationId xmlns:a16="http://schemas.microsoft.com/office/drawing/2014/main" id="{6501777B-B15B-18A8-5CA5-16D4CE3B9D41}"/>
              </a:ext>
            </a:extLst>
          </p:cNvPr>
          <p:cNvSpPr/>
          <p:nvPr/>
        </p:nvSpPr>
        <p:spPr>
          <a:xfrm>
            <a:off x="672425" y="4684768"/>
            <a:ext cx="2449312" cy="94326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b="1" dirty="0">
                <a:ln/>
                <a:solidFill>
                  <a:schemeClr val="accent3"/>
                </a:solidFill>
              </a:rPr>
              <a:t>Блок – схема приёмной части установки</a:t>
            </a:r>
          </a:p>
        </p:txBody>
      </p:sp>
      <p:sp>
        <p:nvSpPr>
          <p:cNvPr id="42" name="Полилиния: фигура 41">
            <a:extLst>
              <a:ext uri="{FF2B5EF4-FFF2-40B4-BE49-F238E27FC236}">
                <a16:creationId xmlns:a16="http://schemas.microsoft.com/office/drawing/2014/main" id="{17F3C8D2-DDC3-AD6C-6821-EB9B724D11BE}"/>
              </a:ext>
            </a:extLst>
          </p:cNvPr>
          <p:cNvSpPr/>
          <p:nvPr/>
        </p:nvSpPr>
        <p:spPr>
          <a:xfrm>
            <a:off x="2491992" y="4383208"/>
            <a:ext cx="1251630" cy="336380"/>
          </a:xfrm>
          <a:custGeom>
            <a:avLst/>
            <a:gdLst>
              <a:gd name="connsiteX0" fmla="*/ 0 w 1276141"/>
              <a:gd name="connsiteY0" fmla="*/ 401940 h 438996"/>
              <a:gd name="connsiteX1" fmla="*/ 602901 w 1276141"/>
              <a:gd name="connsiteY1" fmla="*/ 6 h 438996"/>
              <a:gd name="connsiteX2" fmla="*/ 984739 w 1276141"/>
              <a:gd name="connsiteY2" fmla="*/ 391892 h 438996"/>
              <a:gd name="connsiteX3" fmla="*/ 1276141 w 1276141"/>
              <a:gd name="connsiteY3" fmla="*/ 411988 h 438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6141" h="438996">
                <a:moveTo>
                  <a:pt x="0" y="401940"/>
                </a:moveTo>
                <a:cubicBezTo>
                  <a:pt x="219389" y="201810"/>
                  <a:pt x="438778" y="1681"/>
                  <a:pt x="602901" y="6"/>
                </a:cubicBezTo>
                <a:cubicBezTo>
                  <a:pt x="767024" y="-1669"/>
                  <a:pt x="872532" y="323228"/>
                  <a:pt x="984739" y="391892"/>
                </a:cubicBezTo>
                <a:cubicBezTo>
                  <a:pt x="1096946" y="460556"/>
                  <a:pt x="1262743" y="442133"/>
                  <a:pt x="1276141" y="411988"/>
                </a:cubicBezTo>
              </a:path>
            </a:pathLst>
          </a:custGeom>
          <a:noFill/>
          <a:ln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3EDD0B-4B32-135F-14EB-99F75471D2FC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03178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7EA059-6EC9-14EE-F03B-55C56D885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02E5324-491E-AD76-DECB-30E8585F76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" t="34504" r="176" b="1378"/>
          <a:stretch/>
        </p:blipFill>
        <p:spPr bwMode="auto">
          <a:xfrm>
            <a:off x="4246880" y="2330035"/>
            <a:ext cx="7691813" cy="415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Скругленный прямоугольник 8">
            <a:extLst>
              <a:ext uri="{FF2B5EF4-FFF2-40B4-BE49-F238E27FC236}">
                <a16:creationId xmlns:a16="http://schemas.microsoft.com/office/drawing/2014/main" id="{3958D997-FE99-AC5D-A21C-3E0DB772EA60}"/>
              </a:ext>
            </a:extLst>
          </p:cNvPr>
          <p:cNvSpPr/>
          <p:nvPr/>
        </p:nvSpPr>
        <p:spPr>
          <a:xfrm>
            <a:off x="6410011" y="608562"/>
            <a:ext cx="3610708" cy="76246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b="1" dirty="0">
                <a:ln/>
                <a:solidFill>
                  <a:schemeClr val="accent3"/>
                </a:solidFill>
              </a:rPr>
              <a:t>Принципиальная схема гальванической развязки</a:t>
            </a:r>
          </a:p>
        </p:txBody>
      </p:sp>
      <p:sp>
        <p:nvSpPr>
          <p:cNvPr id="15" name="Скругленный прямоугольник 8">
            <a:extLst>
              <a:ext uri="{FF2B5EF4-FFF2-40B4-BE49-F238E27FC236}">
                <a16:creationId xmlns:a16="http://schemas.microsoft.com/office/drawing/2014/main" id="{74332DA2-500D-8458-8631-65DE9087A7CD}"/>
              </a:ext>
            </a:extLst>
          </p:cNvPr>
          <p:cNvSpPr/>
          <p:nvPr/>
        </p:nvSpPr>
        <p:spPr>
          <a:xfrm>
            <a:off x="1217002" y="3668856"/>
            <a:ext cx="2621469" cy="76246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b="1" dirty="0">
                <a:ln/>
                <a:solidFill>
                  <a:schemeClr val="accent3"/>
                </a:solidFill>
              </a:rPr>
              <a:t>АЧХ гальванической </a:t>
            </a:r>
            <a:br>
              <a:rPr lang="ru-RU" b="1" dirty="0">
                <a:ln/>
                <a:solidFill>
                  <a:schemeClr val="accent3"/>
                </a:solidFill>
              </a:rPr>
            </a:br>
            <a:r>
              <a:rPr lang="ru-RU" b="1" dirty="0">
                <a:ln/>
                <a:solidFill>
                  <a:schemeClr val="accent3"/>
                </a:solidFill>
              </a:rPr>
              <a:t>развязки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15B3D772-FC30-7B5A-ECD1-3C3C35FE2DDC}"/>
              </a:ext>
            </a:extLst>
          </p:cNvPr>
          <p:cNvSpPr/>
          <p:nvPr/>
        </p:nvSpPr>
        <p:spPr>
          <a:xfrm>
            <a:off x="380162" y="153938"/>
            <a:ext cx="4953837" cy="1979526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1438F3ED-B10E-F0E6-1905-99100F56F18D}"/>
              </a:ext>
            </a:extLst>
          </p:cNvPr>
          <p:cNvSpPr/>
          <p:nvPr/>
        </p:nvSpPr>
        <p:spPr>
          <a:xfrm>
            <a:off x="5324462" y="975360"/>
            <a:ext cx="1076338" cy="457303"/>
          </a:xfrm>
          <a:custGeom>
            <a:avLst/>
            <a:gdLst>
              <a:gd name="connsiteX0" fmla="*/ 1076338 w 1076338"/>
              <a:gd name="connsiteY0" fmla="*/ 20320 h 457303"/>
              <a:gd name="connsiteX1" fmla="*/ 487058 w 1076338"/>
              <a:gd name="connsiteY1" fmla="*/ 457200 h 457303"/>
              <a:gd name="connsiteX2" fmla="*/ 304178 w 1076338"/>
              <a:gd name="connsiteY2" fmla="*/ 60960 h 457303"/>
              <a:gd name="connsiteX3" fmla="*/ 9538 w 1076338"/>
              <a:gd name="connsiteY3" fmla="*/ 0 h 457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6338" h="457303">
                <a:moveTo>
                  <a:pt x="1076338" y="20320"/>
                </a:moveTo>
                <a:cubicBezTo>
                  <a:pt x="846044" y="235373"/>
                  <a:pt x="615751" y="450427"/>
                  <a:pt x="487058" y="457200"/>
                </a:cubicBezTo>
                <a:cubicBezTo>
                  <a:pt x="358365" y="463973"/>
                  <a:pt x="383765" y="137160"/>
                  <a:pt x="304178" y="60960"/>
                </a:cubicBezTo>
                <a:cubicBezTo>
                  <a:pt x="224591" y="-15240"/>
                  <a:pt x="-54809" y="15240"/>
                  <a:pt x="9538" y="0"/>
                </a:cubicBezTo>
              </a:path>
            </a:pathLst>
          </a:custGeom>
          <a:noFill/>
          <a:ln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олилиния: фигура 21">
            <a:extLst>
              <a:ext uri="{FF2B5EF4-FFF2-40B4-BE49-F238E27FC236}">
                <a16:creationId xmlns:a16="http://schemas.microsoft.com/office/drawing/2014/main" id="{B4E861DF-F039-1AEB-5E4F-CD4B1B21B4F7}"/>
              </a:ext>
            </a:extLst>
          </p:cNvPr>
          <p:cNvSpPr/>
          <p:nvPr/>
        </p:nvSpPr>
        <p:spPr>
          <a:xfrm>
            <a:off x="2692400" y="4439920"/>
            <a:ext cx="1544320" cy="385585"/>
          </a:xfrm>
          <a:custGeom>
            <a:avLst/>
            <a:gdLst>
              <a:gd name="connsiteX0" fmla="*/ 0 w 1544320"/>
              <a:gd name="connsiteY0" fmla="*/ 0 h 385585"/>
              <a:gd name="connsiteX1" fmla="*/ 589280 w 1544320"/>
              <a:gd name="connsiteY1" fmla="*/ 375920 h 385585"/>
              <a:gd name="connsiteX2" fmla="*/ 1544320 w 1544320"/>
              <a:gd name="connsiteY2" fmla="*/ 264160 h 385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4320" h="385585">
                <a:moveTo>
                  <a:pt x="0" y="0"/>
                </a:moveTo>
                <a:cubicBezTo>
                  <a:pt x="165946" y="165946"/>
                  <a:pt x="331893" y="331893"/>
                  <a:pt x="589280" y="375920"/>
                </a:cubicBezTo>
                <a:cubicBezTo>
                  <a:pt x="846667" y="419947"/>
                  <a:pt x="1435947" y="301413"/>
                  <a:pt x="1544320" y="264160"/>
                </a:cubicBezTo>
              </a:path>
            </a:pathLst>
          </a:custGeom>
          <a:noFill/>
          <a:ln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FE42BC-EB48-07A6-0B48-EE3444481965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5306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83AC8C-73E3-674A-E54D-315CC2F90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3321F72-7073-CF20-9FEA-C94B87CF90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2" t="4252" r="8192" b="4217"/>
          <a:stretch/>
        </p:blipFill>
        <p:spPr>
          <a:xfrm>
            <a:off x="45247" y="369332"/>
            <a:ext cx="5736395" cy="3240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4823CF1-6C1D-A5CE-F1DF-70B4B8C0E3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4" t="3823" r="8452" b="4222"/>
          <a:stretch/>
        </p:blipFill>
        <p:spPr>
          <a:xfrm>
            <a:off x="113349" y="3618000"/>
            <a:ext cx="5600190" cy="324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26EBB86-42D4-E6A2-C423-67A81D399475}"/>
              </a:ext>
            </a:extLst>
          </p:cNvPr>
          <p:cNvSpPr txBox="1"/>
          <p:nvPr/>
        </p:nvSpPr>
        <p:spPr>
          <a:xfrm>
            <a:off x="1868318" y="0"/>
            <a:ext cx="209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10 компьютеров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7F34D-8EA0-58F0-89C1-8FADECFF98F7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B2067A0-D372-65CF-0B0D-2D744752D3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5" t="4580" r="8388" b="5103"/>
          <a:stretch/>
        </p:blipFill>
        <p:spPr>
          <a:xfrm>
            <a:off x="5999953" y="3600664"/>
            <a:ext cx="5702708" cy="324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CFBD6D-B59F-CF97-740B-558A61A6C1CA}"/>
              </a:ext>
            </a:extLst>
          </p:cNvPr>
          <p:cNvSpPr txBox="1"/>
          <p:nvPr/>
        </p:nvSpPr>
        <p:spPr>
          <a:xfrm>
            <a:off x="7476255" y="-8668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Паяльные станции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703977-5698-B904-4719-90F2A1A256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0" t="4071" r="8584" b="4726"/>
          <a:stretch/>
        </p:blipFill>
        <p:spPr>
          <a:xfrm>
            <a:off x="5999953" y="369332"/>
            <a:ext cx="571798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399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F3B349-EB08-9F97-B862-419EE39DA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5070ECD-4B42-914D-ABBB-9638AE0403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9" t="4580" r="8335" b="5103"/>
          <a:stretch/>
        </p:blipFill>
        <p:spPr>
          <a:xfrm>
            <a:off x="6091511" y="3618000"/>
            <a:ext cx="5702708" cy="324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042C72-C07A-4993-1067-8C8BD9F8A0FD}"/>
              </a:ext>
            </a:extLst>
          </p:cNvPr>
          <p:cNvSpPr txBox="1"/>
          <p:nvPr/>
        </p:nvSpPr>
        <p:spPr>
          <a:xfrm>
            <a:off x="8050986" y="0"/>
            <a:ext cx="1783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Кондиционер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91961F0-A789-6D0C-646F-C004A88A40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7" t="4235" r="8750" b="4398"/>
          <a:stretch/>
        </p:blipFill>
        <p:spPr>
          <a:xfrm>
            <a:off x="6211362" y="369332"/>
            <a:ext cx="5701935" cy="324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199B6D8-0C19-F98E-C10F-023639E2FE31}"/>
              </a:ext>
            </a:extLst>
          </p:cNvPr>
          <p:cNvSpPr txBox="1"/>
          <p:nvPr/>
        </p:nvSpPr>
        <p:spPr>
          <a:xfrm>
            <a:off x="11868150" y="6488668"/>
            <a:ext cx="40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AE4FEF5-7CD9-A86F-E491-B2EF3CC4DAE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873" r="8770" b="4341"/>
          <a:stretch/>
        </p:blipFill>
        <p:spPr>
          <a:xfrm>
            <a:off x="270907" y="3618000"/>
            <a:ext cx="5549208" cy="3240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3065335-43A0-0947-5471-838BB3DF95E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9" r="8995" b="4255"/>
          <a:stretch/>
        </p:blipFill>
        <p:spPr>
          <a:xfrm>
            <a:off x="214197" y="369332"/>
            <a:ext cx="5662627" cy="32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BB689B-4F3E-56E6-408A-7890B323044F}"/>
              </a:ext>
            </a:extLst>
          </p:cNvPr>
          <p:cNvSpPr txBox="1"/>
          <p:nvPr/>
        </p:nvSpPr>
        <p:spPr>
          <a:xfrm>
            <a:off x="2167461" y="3572"/>
            <a:ext cx="1973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Диодная лампа</a:t>
            </a:r>
          </a:p>
        </p:txBody>
      </p:sp>
    </p:spTree>
    <p:extLst>
      <p:ext uri="{BB962C8B-B14F-4D97-AF65-F5344CB8AC3E}">
        <p14:creationId xmlns:p14="http://schemas.microsoft.com/office/powerpoint/2010/main" val="8002958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Фиолетовый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880</TotalTime>
  <Words>302</Words>
  <Application>Microsoft Office PowerPoint</Application>
  <PresentationFormat>Широкоэкранный</PresentationFormat>
  <Paragraphs>70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Rockwell</vt:lpstr>
      <vt:lpstr>Times New Roman</vt:lpstr>
      <vt:lpstr>Damask</vt:lpstr>
      <vt:lpstr>Исследование причин возникновения и анализ помех работе PLC-модемов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Мария Тихонова</dc:creator>
  <cp:lastModifiedBy>Никита Шидловский</cp:lastModifiedBy>
  <cp:revision>141</cp:revision>
  <dcterms:created xsi:type="dcterms:W3CDTF">2025-05-18T19:28:33Z</dcterms:created>
  <dcterms:modified xsi:type="dcterms:W3CDTF">2025-05-21T04:52:22Z</dcterms:modified>
</cp:coreProperties>
</file>

<file path=docProps/thumbnail.jpeg>
</file>